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6"/>
  </p:notesMasterIdLst>
  <p:handoutMasterIdLst>
    <p:handoutMasterId r:id="rId7"/>
  </p:handoutMasterIdLst>
  <p:sldIdLst>
    <p:sldId id="344" r:id="rId2"/>
    <p:sldId id="343" r:id="rId3"/>
    <p:sldId id="346" r:id="rId4"/>
    <p:sldId id="347" r:id="rId5"/>
  </p:sldIdLst>
  <p:sldSz cx="9144000" cy="6858000" type="screen4x3"/>
  <p:notesSz cx="7086600" cy="94297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588" autoAdjust="0"/>
  </p:normalViewPr>
  <p:slideViewPr>
    <p:cSldViewPr>
      <p:cViewPr varScale="1">
        <p:scale>
          <a:sx n="82" d="100"/>
          <a:sy n="82" d="100"/>
        </p:scale>
        <p:origin x="-17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notesViewPr>
    <p:cSldViewPr>
      <p:cViewPr varScale="1">
        <p:scale>
          <a:sx n="70" d="100"/>
          <a:sy n="70" d="100"/>
        </p:scale>
        <p:origin x="-2814" y="-114"/>
      </p:cViewPr>
      <p:guideLst>
        <p:guide orient="horz" pos="2970"/>
        <p:guide pos="223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32" tIns="47366" rIns="94732" bIns="47366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6375" y="0"/>
            <a:ext cx="307022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32" tIns="47366" rIns="94732" bIns="47366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58263"/>
            <a:ext cx="3070225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32" tIns="47366" rIns="94732" bIns="47366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6375" y="8958263"/>
            <a:ext cx="3070225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32" tIns="47366" rIns="94732" bIns="47366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Times New Roman" pitchFamily="18" charset="0"/>
              </a:defRPr>
            </a:lvl1pPr>
          </a:lstStyle>
          <a:p>
            <a:fld id="{EB05B4E7-6F10-45C2-B038-1E25510E830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32" tIns="47366" rIns="94732" bIns="47366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686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016375" y="0"/>
            <a:ext cx="307022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32" tIns="47366" rIns="94732" bIns="47366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31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706438"/>
            <a:ext cx="4716462" cy="3536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479925"/>
            <a:ext cx="5197475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32" tIns="47366" rIns="94732" bIns="473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58263"/>
            <a:ext cx="3070225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32" tIns="47366" rIns="94732" bIns="47366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687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6375" y="8958263"/>
            <a:ext cx="3070225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32" tIns="47366" rIns="94732" bIns="47366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Times New Roman" pitchFamily="18" charset="0"/>
              </a:defRPr>
            </a:lvl1pPr>
          </a:lstStyle>
          <a:p>
            <a:fld id="{3AB0E1B4-ADCE-4166-9BA3-85A859058E2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iencefestival.com/a/Backus-Naur_form_-_Example/id/613819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latin typeface="Times New Roman" pitchFamily="18" charset="0"/>
              </a:rPr>
              <a:t>http://img91.imageshack.us/img91/9892/EnvelopKISSArmyNL.jpg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3EAE54-9432-4B1D-B47F-8B58E9F36A14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47FE9A-4EA0-4D5F-8FB7-2995C472A49F}" type="slidenum">
              <a:rPr lang="en-US"/>
              <a:pPr/>
              <a:t>2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6438"/>
            <a:ext cx="4716463" cy="353695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4479925"/>
            <a:ext cx="5670550" cy="4243388"/>
          </a:xfrm>
        </p:spPr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</a:rPr>
              <a:t>http://www.experiencefestival.com/a/Backus-Naur_form_-_Example/id/613819</a:t>
            </a:r>
          </a:p>
          <a:p>
            <a:r>
              <a:rPr lang="en-US" b="1" smtClean="0">
                <a:latin typeface="Times New Roman" pitchFamily="18" charset="0"/>
              </a:rPr>
              <a:t>Backus-Naur form - Example</a:t>
            </a:r>
          </a:p>
          <a:p>
            <a:r>
              <a:rPr lang="en-US" smtClean="0">
                <a:latin typeface="Times New Roman" pitchFamily="18" charset="0"/>
              </a:rPr>
              <a:t>As an example, consider this BNF for a US postal address:</a:t>
            </a:r>
          </a:p>
          <a:p>
            <a:r>
              <a:rPr lang="en-US" smtClean="0">
                <a:latin typeface="Times New Roman" pitchFamily="18" charset="0"/>
              </a:rPr>
              <a:t>&lt;postal-address&gt; ::= &lt;name-part&gt; &lt;street-address&gt; &lt;zip-part&gt; </a:t>
            </a:r>
          </a:p>
          <a:p>
            <a:r>
              <a:rPr lang="en-US" smtClean="0">
                <a:latin typeface="Times New Roman" pitchFamily="18" charset="0"/>
              </a:rPr>
              <a:t>&lt;personal-part&gt; ::= &lt;first-name&gt; | &lt;initial&gt; "." </a:t>
            </a:r>
          </a:p>
          <a:p>
            <a:r>
              <a:rPr lang="en-US" smtClean="0">
                <a:latin typeface="Times New Roman" pitchFamily="18" charset="0"/>
              </a:rPr>
              <a:t>&lt;name-part&gt; ::= &lt;personal-part&gt; &lt;last-name&gt; [&lt;jr-part&gt;] &lt;EOL&gt; | &lt;personal-part&gt; &lt;name-part&gt; </a:t>
            </a:r>
          </a:p>
          <a:p>
            <a:r>
              <a:rPr lang="en-US" smtClean="0">
                <a:latin typeface="Times New Roman" pitchFamily="18" charset="0"/>
              </a:rPr>
              <a:t>&lt;street-address&gt; ::= [&lt;apt&gt;] &lt;house-num&gt; &lt;</a:t>
            </a:r>
            <a:r>
              <a:rPr lang="en-US" u="sng" smtClean="0">
                <a:latin typeface="Times New Roman" pitchFamily="18" charset="0"/>
              </a:rPr>
              <a:t>street-name</a:t>
            </a:r>
            <a:r>
              <a:rPr lang="en-US" smtClean="0">
                <a:latin typeface="Times New Roman" pitchFamily="18" charset="0"/>
              </a:rPr>
              <a:t>&gt; &lt;EOL&gt; </a:t>
            </a:r>
          </a:p>
          <a:p>
            <a:r>
              <a:rPr lang="en-US" smtClean="0">
                <a:latin typeface="Times New Roman" pitchFamily="18" charset="0"/>
              </a:rPr>
              <a:t>&lt;zip-part&gt; ::= &lt;town-name&gt; "," &lt;state-code&gt; &lt;</a:t>
            </a:r>
            <a:r>
              <a:rPr lang="en-US" u="sng" smtClean="0">
                <a:latin typeface="Times New Roman" pitchFamily="18" charset="0"/>
                <a:hlinkClick r:id="rId3"/>
              </a:rPr>
              <a:t>ZIP-code</a:t>
            </a:r>
            <a:r>
              <a:rPr lang="en-US" smtClean="0">
                <a:latin typeface="Times New Roman" pitchFamily="18" charset="0"/>
              </a:rPr>
              <a:t>&gt; &lt;EOL&gt; </a:t>
            </a:r>
          </a:p>
          <a:p>
            <a:r>
              <a:rPr lang="en-US" smtClean="0">
                <a:latin typeface="Times New Roman" pitchFamily="18" charset="0"/>
              </a:rPr>
              <a:t>This translates into English as:</a:t>
            </a:r>
          </a:p>
          <a:p>
            <a:r>
              <a:rPr lang="en-US" smtClean="0">
                <a:latin typeface="Times New Roman" pitchFamily="18" charset="0"/>
              </a:rPr>
              <a:t>A postal address consists of a name-part, followed by a street-address part, followed by a zip-code part. A personal-part consists of either a first name or an initial followed by a dot. A name-part consists of either: a personal-part followed by a last name followed by an optional "jr-part" (Jr., Sr., or dynastic number) and end-of-line, or a personal part followed by a name part (this rule illustrates the use of recursion in BNFs, covering the case of people who use multiple first and middle names and/or initials). A street address consists of an optional apartment specifier, followed by a house number, followed by a street name, followed by an end-of-line. A zip-part consists of a town-name, followed by a comma, followed by a state code, followed by a ZIP-code followed by an end-of-line. Note that many things (such as the format of a personal-part, </a:t>
            </a:r>
            <a:r>
              <a:rPr lang="en-US" u="sng" smtClean="0">
                <a:latin typeface="Times New Roman" pitchFamily="18" charset="0"/>
                <a:hlinkClick r:id="rId3"/>
              </a:rPr>
              <a:t>apartment</a:t>
            </a:r>
            <a:r>
              <a:rPr lang="en-US" smtClean="0">
                <a:latin typeface="Times New Roman" pitchFamily="18" charset="0"/>
              </a:rPr>
              <a:t> specifier, or ZIP-code) are left unspecified here. If necessary, they may be described using additional BNF rules, or left as abstraction if irrelevant for the purpose at hand.</a:t>
            </a:r>
          </a:p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1C012D-6CAB-47B1-B6C9-0B618B9706DA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3AB878-6013-43EC-966A-D1E14DBEFE9D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6323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272B2-F270-446E-8509-D7609408E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EBFB-77F4-46C2-8F96-C12B44EF64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CCCF9-374D-4499-99ED-B278C41A7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7AA8A-5F21-4EB1-A80C-CEF6ACDE44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ECCE2-0668-43B6-AED4-575D280116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3304F-F08E-4EBE-BE7B-65DF6D7D7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5EC40-6B6F-4CA4-A52C-B3621ABCB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13983-C104-41A3-B558-DF8F2E648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C3523-5B18-489F-8011-34527C1249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1D2AB-76A6-4164-B1CA-4048D948F7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D6938-EB86-4848-B90B-E8750DBA6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Stroustrup/Programming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4E7E4C6E-3F6D-4AA2-97FA-A669FF983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C:\Documents and Settings\bs\Desktop\parasol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845425" y="0"/>
            <a:ext cx="12985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+mj-ea"/>
          <a:cs typeface="Times New Roman" pitchFamily="18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cs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makes up a postal address?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Stroustrup/Programming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F96751-ABA0-41D2-AE2F-F92CAA0BF1F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35844" name="Picture 2" descr="http://img91.imageshack.us/img91/9892/EnvelopKISSArmyN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774825"/>
            <a:ext cx="8077200" cy="418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US Postal Address Grammar</a:t>
            </a:r>
            <a:endParaRPr lang="en-US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2296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Postal-address: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	Name-part   Street-address   Zip-part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	</a:t>
            </a:r>
            <a:endParaRPr lang="en-US" sz="1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Name-part: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	Personal-part 	Last-name   EOL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	</a:t>
            </a:r>
            <a:endParaRPr lang="en-US" sz="9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Personal-part: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	First-name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	Initial ‘.’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Street-address: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	Number-part   Street-name   EOL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Zip-part: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b="1" smtClean="0"/>
              <a:t>	Town-name   ‘,’   State-code   Zip-code</a:t>
            </a:r>
            <a:endParaRPr lang="en-US" sz="180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AFB5A-16D9-4E53-B33D-CC7DF716B98F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Stroustrup/Programming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Selection (switch)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Sometimes we must select between several choices</a:t>
            </a:r>
          </a:p>
          <a:p>
            <a:pPr>
              <a:defRPr/>
            </a:pPr>
            <a:r>
              <a:rPr lang="en-US" sz="2400" dirty="0" smtClean="0"/>
              <a:t>For example, convert between units ‘</a:t>
            </a:r>
            <a:r>
              <a:rPr lang="en-US" sz="2400" dirty="0" err="1" smtClean="0"/>
              <a:t>i</a:t>
            </a:r>
            <a:r>
              <a:rPr lang="en-US" sz="2400" dirty="0" smtClean="0"/>
              <a:t>’ (inch) and ‘c’ (cm):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 dirty="0" smtClean="0"/>
              <a:t>			</a:t>
            </a:r>
            <a:r>
              <a:rPr lang="en-US" sz="2000" dirty="0" smtClean="0"/>
              <a:t>char unit = ‘a’;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  …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switch (</a:t>
            </a:r>
            <a:r>
              <a:rPr lang="en-US" sz="2000" dirty="0" smtClean="0"/>
              <a:t>unit</a:t>
            </a:r>
            <a:r>
              <a:rPr lang="en-US" sz="2000" b="1" dirty="0" smtClean="0"/>
              <a:t>) {     </a:t>
            </a:r>
            <a:r>
              <a:rPr lang="en-US" sz="2000" i="1" dirty="0" smtClean="0"/>
              <a:t>// value of integer type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case </a:t>
            </a:r>
            <a:r>
              <a:rPr lang="en-US" sz="2000" dirty="0" smtClean="0"/>
              <a:t>‘</a:t>
            </a:r>
            <a:r>
              <a:rPr lang="en-US" sz="2000" dirty="0" err="1" smtClean="0"/>
              <a:t>i</a:t>
            </a:r>
            <a:r>
              <a:rPr lang="en-US" sz="2000" dirty="0" smtClean="0"/>
              <a:t>’</a:t>
            </a:r>
            <a:r>
              <a:rPr lang="en-US" sz="2000" b="1" dirty="0" smtClean="0"/>
              <a:t>: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        …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        break;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case </a:t>
            </a:r>
            <a:r>
              <a:rPr lang="en-US" sz="2000" dirty="0" smtClean="0"/>
              <a:t>‘c’</a:t>
            </a:r>
            <a:r>
              <a:rPr lang="en-US" sz="2000" b="1" dirty="0" smtClean="0"/>
              <a:t>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        …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        break;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default: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        </a:t>
            </a:r>
            <a:r>
              <a:rPr lang="en-US" sz="2000" dirty="0" err="1" smtClean="0"/>
              <a:t>cout</a:t>
            </a:r>
            <a:r>
              <a:rPr lang="en-US" sz="2000" dirty="0" smtClean="0"/>
              <a:t> &lt;&lt; “No such unit ‘” &lt;&lt; unit &lt;&lt; “’\n”;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        break;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b="1" dirty="0" smtClean="0"/>
              <a:t>			}</a:t>
            </a:r>
          </a:p>
          <a:p>
            <a:pPr>
              <a:buFont typeface="Wingdings" pitchFamily="2" charset="2"/>
              <a:buNone/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9/9/2009  Lee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Stroustrup/Programming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A99E58-F3BD-45CF-BE4A-2B0DD920B5F0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08100"/>
            <a:ext cx="8229600" cy="47879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z="2400" dirty="0" err="1" smtClean="0"/>
              <a:t>Multiway</a:t>
            </a:r>
            <a:r>
              <a:rPr lang="en-US" sz="2400" dirty="0" smtClean="0"/>
              <a:t> conditional statement (generalization of if-else statement):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000" dirty="0" smtClean="0"/>
              <a:t>switch (</a:t>
            </a:r>
            <a:r>
              <a:rPr lang="en-US" sz="2000" dirty="0" err="1" smtClean="0"/>
              <a:t>val</a:t>
            </a:r>
            <a:r>
              <a:rPr lang="en-US" sz="2000" dirty="0" smtClean="0"/>
              <a:t>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case 1: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    ++</a:t>
            </a:r>
            <a:r>
              <a:rPr lang="en-US" sz="2000" dirty="0" err="1" smtClean="0"/>
              <a:t>a_cnt</a:t>
            </a:r>
            <a:r>
              <a:rPr lang="en-US" sz="2000" dirty="0" smtClean="0"/>
              <a:t>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    break;</a:t>
            </a:r>
            <a:r>
              <a:rPr lang="en-US" sz="2000" dirty="0" smtClean="0">
                <a:solidFill>
                  <a:schemeClr val="accent2"/>
                </a:solidFill>
              </a:rPr>
              <a:t>  </a:t>
            </a:r>
            <a:r>
              <a:rPr lang="en-US" sz="2000" dirty="0" smtClean="0"/>
              <a:t>/* necessary to avoid “fall-through” */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case 2: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case 3: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    ++</a:t>
            </a:r>
            <a:r>
              <a:rPr lang="en-US" sz="2000" dirty="0" err="1" smtClean="0"/>
              <a:t>b_cnt</a:t>
            </a:r>
            <a:r>
              <a:rPr lang="en-US" sz="2000" dirty="0" smtClean="0"/>
              <a:t>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    break; </a:t>
            </a:r>
            <a:r>
              <a:rPr lang="en-US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smtClean="0"/>
              <a:t>/* necessary to avoid “fall-through” */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default:</a:t>
            </a:r>
            <a:r>
              <a:rPr lang="en-US" sz="2000" dirty="0" smtClean="0">
                <a:solidFill>
                  <a:schemeClr val="accent1"/>
                </a:solidFill>
              </a:rPr>
              <a:t>  </a:t>
            </a:r>
            <a:r>
              <a:rPr lang="en-US" sz="2000" dirty="0" smtClean="0"/>
              <a:t>/* can be placed anywhere within switch */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    ++</a:t>
            </a:r>
            <a:r>
              <a:rPr lang="en-US" sz="2000" dirty="0" err="1" smtClean="0"/>
              <a:t>other_cnt</a:t>
            </a:r>
            <a:r>
              <a:rPr lang="en-US" sz="2000" dirty="0" smtClean="0"/>
              <a:t>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000" dirty="0" smtClean="0"/>
              <a:t>    }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switch</a:t>
            </a:r>
            <a:r>
              <a:rPr lang="en-US" dirty="0" smtClean="0"/>
              <a:t> Statement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324600" y="2438400"/>
            <a:ext cx="253047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if (val == 1)</a:t>
            </a:r>
          </a:p>
          <a:p>
            <a:pPr eaLnBrk="0" hangingPunct="0"/>
            <a:r>
              <a:rPr lang="en-US" sz="1600"/>
              <a:t>    ++a_cnt;</a:t>
            </a:r>
          </a:p>
          <a:p>
            <a:pPr eaLnBrk="0" hangingPunct="0"/>
            <a:r>
              <a:rPr lang="en-US" sz="1600"/>
              <a:t>else if (val==2 || val==3)</a:t>
            </a:r>
          </a:p>
          <a:p>
            <a:pPr eaLnBrk="0" hangingPunct="0"/>
            <a:r>
              <a:rPr lang="en-US" sz="1600"/>
              <a:t>    ++b_cnt;</a:t>
            </a:r>
          </a:p>
          <a:p>
            <a:pPr eaLnBrk="0" hangingPunct="0"/>
            <a:r>
              <a:rPr lang="en-US" sz="1600"/>
              <a:t>else</a:t>
            </a:r>
          </a:p>
          <a:p>
            <a:pPr eaLnBrk="0" hangingPunct="0"/>
            <a:r>
              <a:rPr lang="en-US" sz="1600"/>
              <a:t>    ++other_cnt;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48400" y="2362200"/>
            <a:ext cx="2667000" cy="19050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88767-F9B1-4816-84B2-C5BB84449DD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Programming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Programming</Template>
  <TotalTime>2962</TotalTime>
  <Words>480</Words>
  <Application>Microsoft Office PowerPoint</Application>
  <PresentationFormat>On-screen Show (4:3)</PresentationFormat>
  <Paragraphs>76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Programming</vt:lpstr>
      <vt:lpstr>What makes up a postal address?</vt:lpstr>
      <vt:lpstr>US Postal Address Grammar</vt:lpstr>
      <vt:lpstr>Selection (switch)</vt:lpstr>
      <vt:lpstr>The switch Statement</vt:lpstr>
    </vt:vector>
  </TitlesOfParts>
  <Company>TAMU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creator>Ronnie Ward</dc:creator>
  <cp:lastModifiedBy>Ronnie Ward</cp:lastModifiedBy>
  <cp:revision>144</cp:revision>
  <dcterms:created xsi:type="dcterms:W3CDTF">1601-01-01T00:00:00Z</dcterms:created>
  <dcterms:modified xsi:type="dcterms:W3CDTF">2010-02-09T17:54:43Z</dcterms:modified>
</cp:coreProperties>
</file>